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4"/>
  </p:notesMasterIdLst>
  <p:handoutMasterIdLst>
    <p:handoutMasterId r:id="rId55"/>
  </p:handoutMasterIdLst>
  <p:sldIdLst>
    <p:sldId id="380" r:id="rId6"/>
    <p:sldId id="353" r:id="rId7"/>
    <p:sldId id="282" r:id="rId8"/>
    <p:sldId id="264" r:id="rId9"/>
    <p:sldId id="260" r:id="rId10"/>
    <p:sldId id="346" r:id="rId11"/>
    <p:sldId id="258" r:id="rId12"/>
    <p:sldId id="373" r:id="rId13"/>
    <p:sldId id="291" r:id="rId14"/>
    <p:sldId id="372" r:id="rId15"/>
    <p:sldId id="347" r:id="rId16"/>
    <p:sldId id="349" r:id="rId17"/>
    <p:sldId id="351" r:id="rId18"/>
    <p:sldId id="350" r:id="rId19"/>
    <p:sldId id="386" r:id="rId20"/>
    <p:sldId id="387" r:id="rId21"/>
    <p:sldId id="388" r:id="rId22"/>
    <p:sldId id="261" r:id="rId23"/>
    <p:sldId id="355" r:id="rId24"/>
    <p:sldId id="263" r:id="rId25"/>
    <p:sldId id="356" r:id="rId26"/>
    <p:sldId id="348" r:id="rId27"/>
    <p:sldId id="262" r:id="rId28"/>
    <p:sldId id="377" r:id="rId29"/>
    <p:sldId id="357" r:id="rId30"/>
    <p:sldId id="369" r:id="rId31"/>
    <p:sldId id="383" r:id="rId32"/>
    <p:sldId id="384" r:id="rId33"/>
    <p:sldId id="385" r:id="rId34"/>
    <p:sldId id="278" r:id="rId35"/>
    <p:sldId id="270" r:id="rId36"/>
    <p:sldId id="271" r:id="rId37"/>
    <p:sldId id="272" r:id="rId38"/>
    <p:sldId id="273" r:id="rId39"/>
    <p:sldId id="389" r:id="rId40"/>
    <p:sldId id="390" r:id="rId41"/>
    <p:sldId id="391" r:id="rId42"/>
    <p:sldId id="274" r:id="rId43"/>
    <p:sldId id="275" r:id="rId44"/>
    <p:sldId id="279" r:id="rId45"/>
    <p:sldId id="281" r:id="rId46"/>
    <p:sldId id="280" r:id="rId47"/>
    <p:sldId id="379" r:id="rId48"/>
    <p:sldId id="268" r:id="rId49"/>
    <p:sldId id="352" r:id="rId50"/>
    <p:sldId id="374" r:id="rId51"/>
    <p:sldId id="375" r:id="rId52"/>
    <p:sldId id="376" r:id="rId53"/>
  </p:sldIdLst>
  <p:sldSz cx="12192000" cy="6858000"/>
  <p:notesSz cx="7010400" cy="9296400"/>
  <p:custDataLst>
    <p:tags r:id="rId5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6"/>
    <p:restoredTop sz="87595"/>
  </p:normalViewPr>
  <p:slideViewPr>
    <p:cSldViewPr snapToGrid="0" snapToObjects="1">
      <p:cViewPr varScale="1">
        <p:scale>
          <a:sx n="116" d="100"/>
          <a:sy n="116" d="100"/>
        </p:scale>
        <p:origin x="14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69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17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0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06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3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2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806D87-967B-B442-B0E3-0EFDED49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6B407-B8C8-CC45-A573-97A334638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from ”readings”</a:t>
            </a:r>
          </a:p>
          <a:p>
            <a:r>
              <a:rPr lang="en-US" dirty="0"/>
              <a:t>Project Overview</a:t>
            </a:r>
          </a:p>
          <a:p>
            <a:r>
              <a:rPr lang="en-US" dirty="0"/>
              <a:t>Lab Overview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74C9A-CBEB-C64F-B029-13760DF7D8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385A4374-0DC5-3142-B4C4-D844E453B7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5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4C9-C70C-0F44-BA3B-4A299AB2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Units in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DE5F-BBEA-EA40-8452-5733829B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“grid” tool (or command) to set grid Fusion will “snap” to.</a:t>
            </a:r>
          </a:p>
          <a:p>
            <a:r>
              <a:rPr lang="en-US" dirty="0"/>
              <a:t>‘grid mm’ -&gt; switch to mm</a:t>
            </a:r>
          </a:p>
          <a:p>
            <a:r>
              <a:rPr lang="en-US" dirty="0"/>
              <a:t>‘grid 1’ -&gt; make the grid 1 of the current unit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7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0768"/>
            <a:ext cx="5257800" cy="3510831"/>
          </a:xfrm>
        </p:spPr>
        <p:txBody>
          <a:bodyPr anchor="t">
            <a:normAutofit/>
          </a:bodyPr>
          <a:lstStyle/>
          <a:p>
            <a:r>
              <a:rPr lang="en-US" sz="2800" dirty="0" err="1"/>
              <a:t>Yageo</a:t>
            </a:r>
            <a:r>
              <a:rPr lang="en-US" sz="2800" dirty="0"/>
              <a:t> RC Series SMD resistor</a:t>
            </a:r>
          </a:p>
          <a:p>
            <a:r>
              <a:rPr lang="en-US" sz="2800" dirty="0"/>
              <a:t>Package: 0805 (8mm x 5mm)</a:t>
            </a:r>
          </a:p>
          <a:p>
            <a:r>
              <a:rPr lang="en-US" sz="2800" dirty="0"/>
              <a:t>Pads</a:t>
            </a:r>
          </a:p>
          <a:p>
            <a:pPr lvl="1"/>
            <a:r>
              <a:rPr lang="en-US" sz="2400" dirty="0"/>
              <a:t>Extend out 1mm or so for easy soldering.</a:t>
            </a:r>
          </a:p>
          <a:p>
            <a:r>
              <a:rPr lang="en-US" sz="2800" dirty="0"/>
              <a:t>Keep out area (courtyard)</a:t>
            </a:r>
          </a:p>
          <a:p>
            <a:pPr lvl="1"/>
            <a:r>
              <a:rPr lang="en-US" sz="2400" dirty="0"/>
              <a:t>Where other parts should not be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B9CB-1F2B-C443-ABB4-A329131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2"/>
          <a:stretch/>
        </p:blipFill>
        <p:spPr>
          <a:xfrm>
            <a:off x="7628797" y="40379"/>
            <a:ext cx="5060273" cy="210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C3AD0-347B-2948-9825-3FCCC38D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6" y="5111869"/>
            <a:ext cx="6312935" cy="174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900D7-7522-3E48-9B9C-B3120742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488" y="2216196"/>
            <a:ext cx="2463179" cy="2106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53955-558D-CA40-8637-5C88669D012C}"/>
              </a:ext>
            </a:extLst>
          </p:cNvPr>
          <p:cNvSpPr txBox="1"/>
          <p:nvPr/>
        </p:nvSpPr>
        <p:spPr>
          <a:xfrm>
            <a:off x="1051745" y="5180882"/>
            <a:ext cx="546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Yageo makes these in many sizes 0075 (so tiny!) to 0805</a:t>
            </a:r>
          </a:p>
        </p:txBody>
      </p:sp>
    </p:spTree>
    <p:extLst>
      <p:ext uri="{BB962C8B-B14F-4D97-AF65-F5344CB8AC3E}">
        <p14:creationId xmlns:p14="http://schemas.microsoft.com/office/powerpoint/2010/main" val="399739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(Resistor)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Ex. “1” and “2” 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Varies by part.  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C319E-440E-A94B-9EF8-BD4DDF94F7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88-A9B8-7647-B266-37BBA4CC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65" y="1245722"/>
            <a:ext cx="3498660" cy="29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Same basic parts as a resistor.</a:t>
            </a:r>
          </a:p>
          <a:p>
            <a:r>
              <a:rPr lang="en-US" sz="2400" dirty="0"/>
              <a:t>But LEDs are not reversible.</a:t>
            </a:r>
          </a:p>
          <a:p>
            <a:r>
              <a:rPr lang="en-US" sz="2400" dirty="0"/>
              <a:t>Polarity marking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5EC88-7B42-2749-A644-DB2CFD5DB0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5B90A-866D-104A-B4EB-59A6E95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63" y="1618688"/>
            <a:ext cx="3124855" cy="26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(Microcontroller)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F4DD7-9E89-194D-A6C4-8C3130F8E5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660-8E9C-1346-8F0A-6CD1E3FD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31" y="2557897"/>
            <a:ext cx="3781828" cy="30192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3274"/>
            <a:ext cx="5257800" cy="5428526"/>
          </a:xfrm>
        </p:spPr>
        <p:txBody>
          <a:bodyPr numCol="1" anchor="t">
            <a:normAutofit/>
          </a:bodyPr>
          <a:lstStyle/>
          <a:p>
            <a:r>
              <a:rPr lang="en-US" sz="2400" dirty="0"/>
              <a:t>Same components, just more pins</a:t>
            </a:r>
          </a:p>
        </p:txBody>
      </p:sp>
    </p:spTree>
    <p:extLst>
      <p:ext uri="{BB962C8B-B14F-4D97-AF65-F5344CB8AC3E}">
        <p14:creationId xmlns:p14="http://schemas.microsoft.com/office/powerpoint/2010/main" val="418593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048B-E795-644C-8D86-49143D4C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</a:t>
            </a:r>
            <a:r>
              <a:rPr lang="en-US" dirty="0" err="1"/>
              <a:t>tKeepout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E1B3-245A-F946-94F0-3FB000EE8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20691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Carefully designed </a:t>
            </a:r>
            <a:r>
              <a:rPr lang="en-US" dirty="0" err="1"/>
              <a:t>tKeepout</a:t>
            </a:r>
            <a:r>
              <a:rPr lang="en-US" dirty="0"/>
              <a:t> + a 0.5 mm placement grid is what makes laying out the board easy(</a:t>
            </a:r>
            <a:r>
              <a:rPr lang="en-US" dirty="0" err="1"/>
              <a:t>ish</a:t>
            </a:r>
            <a:r>
              <a:rPr lang="en-US" dirty="0"/>
              <a:t>).</a:t>
            </a:r>
          </a:p>
          <a:p>
            <a:r>
              <a:rPr lang="en-US" dirty="0"/>
              <a:t>Draw </a:t>
            </a:r>
            <a:r>
              <a:rPr lang="en-US" dirty="0" err="1"/>
              <a:t>tkeepout</a:t>
            </a:r>
            <a:r>
              <a:rPr lang="en-US" dirty="0"/>
              <a:t> on a 0.5mm grid</a:t>
            </a:r>
          </a:p>
          <a:p>
            <a:r>
              <a:rPr lang="en-US" dirty="0"/>
              <a:t>Keep </a:t>
            </a:r>
            <a:r>
              <a:rPr lang="en-US" dirty="0" err="1"/>
              <a:t>tkeepout</a:t>
            </a:r>
            <a:r>
              <a:rPr lang="en-US" dirty="0"/>
              <a:t> lines i.e., more than 1.25 grid squares but less than 2.25 from the SMDs and package bodies (or so).</a:t>
            </a:r>
          </a:p>
          <a:p>
            <a:pPr lvl="1"/>
            <a:r>
              <a:rPr lang="en-US" dirty="0"/>
              <a:t>Don’t obsess about these numbers.</a:t>
            </a:r>
          </a:p>
          <a:p>
            <a:pPr lvl="1"/>
            <a:r>
              <a:rPr lang="en-US" dirty="0"/>
              <a:t>You can “hug” the pins and package if you want.</a:t>
            </a:r>
          </a:p>
          <a:p>
            <a:r>
              <a:rPr lang="en-US" dirty="0"/>
              <a:t>Then inset it by 0.1mm</a:t>
            </a:r>
          </a:p>
          <a:p>
            <a:pPr lvl="1"/>
            <a:r>
              <a:rPr lang="en-US" dirty="0"/>
              <a:t>Set grid 0.1mm and move each line segment in 0.1mm</a:t>
            </a:r>
          </a:p>
          <a:p>
            <a:pPr lvl="1"/>
            <a:r>
              <a:rPr lang="en-US" dirty="0"/>
              <a:t>Fiddly but worth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9745E-4654-0C43-9CB1-62BCA71A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35" y="1697996"/>
            <a:ext cx="4536765" cy="42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7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A5170A-3E82-5D45-A4DE-8C5522F4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207" y="1524000"/>
            <a:ext cx="3648786" cy="46021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BD693A-94A5-7A40-9432-AA32CBDF6D4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7096107" y="1524000"/>
            <a:ext cx="3638585" cy="46021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695B2-3C2D-D440-9669-942FBC78E1CC}"/>
              </a:ext>
            </a:extLst>
          </p:cNvPr>
          <p:cNvSpPr txBox="1"/>
          <p:nvPr/>
        </p:nvSpPr>
        <p:spPr>
          <a:xfrm>
            <a:off x="2604268" y="1106448"/>
            <a:ext cx="134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layout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AD5B-100F-D646-B689-AB2953042815}"/>
              </a:ext>
            </a:extLst>
          </p:cNvPr>
          <p:cNvSpPr txBox="1"/>
          <p:nvPr/>
        </p:nvSpPr>
        <p:spPr>
          <a:xfrm>
            <a:off x="8592842" y="1106448"/>
            <a:ext cx="64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Inset</a:t>
            </a:r>
          </a:p>
        </p:txBody>
      </p:sp>
    </p:spTree>
    <p:extLst>
      <p:ext uri="{BB962C8B-B14F-4D97-AF65-F5344CB8AC3E}">
        <p14:creationId xmlns:p14="http://schemas.microsoft.com/office/powerpoint/2010/main" val="67173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706DC2B-7D84-7244-979C-C8DC7A28E26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1765390"/>
            <a:ext cx="5334000" cy="411938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81E5F27-52D0-184C-8EF9-736FBA1FE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7235" y="1524000"/>
            <a:ext cx="3598730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90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and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There is one “device” in a library for each kind of electrical component</a:t>
            </a:r>
          </a:p>
          <a:p>
            <a:pPr lvl="1"/>
            <a:r>
              <a:rPr lang="en-US" dirty="0"/>
              <a:t>Resistor</a:t>
            </a:r>
          </a:p>
          <a:p>
            <a:pPr lvl="1"/>
            <a:r>
              <a:rPr lang="en-US" dirty="0"/>
              <a:t>Capacitor</a:t>
            </a:r>
          </a:p>
          <a:p>
            <a:pPr lvl="1"/>
            <a:r>
              <a:rPr lang="en-US" dirty="0"/>
              <a:t>AtmegaRFA128 microcontroller</a:t>
            </a:r>
          </a:p>
          <a:p>
            <a:r>
              <a:rPr lang="en-US" dirty="0"/>
              <a:t>Each device can have several “variants” (Fusion term)</a:t>
            </a:r>
          </a:p>
          <a:p>
            <a:r>
              <a:rPr lang="en-US" dirty="0"/>
              <a:t>There’s one variant for each specific electrical component</a:t>
            </a:r>
          </a:p>
          <a:p>
            <a:pPr lvl="1"/>
            <a:r>
              <a:rPr lang="en-US" dirty="0"/>
              <a:t>Yageo AC0603JR-07510RL (510 Ohm resistor)</a:t>
            </a:r>
          </a:p>
          <a:p>
            <a:pPr lvl="1"/>
            <a:r>
              <a:rPr lang="en-US" dirty="0"/>
              <a:t>Yageo AC0603JR-072K2L (2.2KOhm resistor)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Variants are what you add to your design.</a:t>
            </a:r>
          </a:p>
        </p:txBody>
      </p:sp>
    </p:spTree>
    <p:extLst>
      <p:ext uri="{BB962C8B-B14F-4D97-AF65-F5344CB8AC3E}">
        <p14:creationId xmlns:p14="http://schemas.microsoft.com/office/powerpoint/2010/main" val="386920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&amp;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1 or more variant</a:t>
            </a:r>
          </a:p>
          <a:p>
            <a:r>
              <a:rPr lang="en-US" dirty="0"/>
              <a:t>A variant has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Pin mapping</a:t>
            </a:r>
          </a:p>
          <a:p>
            <a:pPr lvl="1"/>
            <a:r>
              <a:rPr lang="en-US" dirty="0"/>
              <a:t>Metadata</a:t>
            </a:r>
          </a:p>
          <a:p>
            <a:pPr lvl="2"/>
            <a:r>
              <a:rPr lang="en-US" dirty="0"/>
              <a:t>“attributes” -- e.g., manufacturer, part number, resistance, capacitance</a:t>
            </a:r>
          </a:p>
          <a:p>
            <a:pPr lvl="2"/>
            <a:r>
              <a:rPr lang="en-US" dirty="0"/>
              <a:t>Name prefix for reference designators -- e.g., the “R” in R1, R2, etc.</a:t>
            </a:r>
          </a:p>
          <a:p>
            <a:pPr lvl="2"/>
            <a:r>
              <a:rPr lang="en-US" dirty="0"/>
              <a:t>Does it have a “value”? (e.g., a resistor’s value is its resistance, but a microcontroller doesn’t have a value)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2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20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024ACB-6412-9A43-A773-23462E80F5C2}"/>
              </a:ext>
            </a:extLst>
          </p:cNvPr>
          <p:cNvGrpSpPr/>
          <p:nvPr/>
        </p:nvGrpSpPr>
        <p:grpSpPr>
          <a:xfrm>
            <a:off x="277019" y="1132884"/>
            <a:ext cx="10378981" cy="5221733"/>
            <a:chOff x="557819" y="1005111"/>
            <a:chExt cx="10090621" cy="50766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81669" y="3119550"/>
              <a:ext cx="1524000" cy="2171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8140" y="3140303"/>
              <a:ext cx="2991323" cy="14379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7045" y="4578237"/>
              <a:ext cx="2853514" cy="150353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7458" y="1530091"/>
              <a:ext cx="1432686" cy="141670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97675" y="1005111"/>
              <a:ext cx="1931845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One Symbol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01080" y="1005111"/>
              <a:ext cx="238609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Packages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00A0AD-1DC9-7242-8C80-1E11F38BA62D}"/>
                </a:ext>
              </a:extLst>
            </p:cNvPr>
            <p:cNvSpPr txBox="1"/>
            <p:nvPr/>
          </p:nvSpPr>
          <p:spPr>
            <a:xfrm>
              <a:off x="7390365" y="1005111"/>
              <a:ext cx="306780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more variants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202655-A401-D84E-B80E-975DFEEEF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9446" y="1621682"/>
              <a:ext cx="3628994" cy="334571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887A1C-DD98-EF42-ADB6-04916046234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2729520" y="2238445"/>
              <a:ext cx="1557938" cy="1945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6066A6-15D0-0F41-8792-0966E38E1415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2729519" y="3862195"/>
              <a:ext cx="778621" cy="3432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220573-E9CB-F94B-9219-3F2C0F3C76BC}"/>
                </a:ext>
              </a:extLst>
            </p:cNvPr>
            <p:cNvCxnSpPr>
              <a:stCxn id="5" idx="2"/>
              <a:endCxn id="9" idx="1"/>
            </p:cNvCxnSpPr>
            <p:nvPr/>
          </p:nvCxnSpPr>
          <p:spPr>
            <a:xfrm>
              <a:off x="2729519" y="4205400"/>
              <a:ext cx="847526" cy="11246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3A1A827-4F4E-A447-9FC0-A001730C23EE}"/>
                </a:ext>
              </a:extLst>
            </p:cNvPr>
            <p:cNvCxnSpPr/>
            <p:nvPr/>
          </p:nvCxnSpPr>
          <p:spPr>
            <a:xfrm flipV="1">
              <a:off x="5720144" y="1784678"/>
              <a:ext cx="1587338" cy="4537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6074B6-7A36-B34D-B833-9B11F38CF32F}"/>
                </a:ext>
              </a:extLst>
            </p:cNvPr>
            <p:cNvCxnSpPr>
              <a:cxnSpLocks/>
            </p:cNvCxnSpPr>
            <p:nvPr/>
          </p:nvCxnSpPr>
          <p:spPr>
            <a:xfrm>
              <a:off x="5720144" y="2229972"/>
              <a:ext cx="1557938" cy="3437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714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BA15899E-FC98-C14A-936E-B7EEFC0F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43" y="1068271"/>
            <a:ext cx="1191254" cy="11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D1A53-EA08-4043-851C-A917D4DF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Symbol-to-Package Mapping &amp; Metadata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0B6589-7185-2C47-ADDF-BC60B2768F71}"/>
              </a:ext>
            </a:extLst>
          </p:cNvPr>
          <p:cNvGrpSpPr/>
          <p:nvPr/>
        </p:nvGrpSpPr>
        <p:grpSpPr>
          <a:xfrm>
            <a:off x="733572" y="2347200"/>
            <a:ext cx="2366272" cy="3579929"/>
            <a:chOff x="1815715" y="1281274"/>
            <a:chExt cx="3086394" cy="4669401"/>
          </a:xfrm>
        </p:grpSpPr>
        <p:graphicFrame>
          <p:nvGraphicFramePr>
            <p:cNvPr id="3" name="Table 23">
              <a:extLst>
                <a:ext uri="{FF2B5EF4-FFF2-40B4-BE49-F238E27FC236}">
                  <a16:creationId xmlns:a16="http://schemas.microsoft.com/office/drawing/2014/main" id="{6238B49F-162E-5245-AA2C-16A888D351F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24445179"/>
                </p:ext>
              </p:extLst>
            </p:nvPr>
          </p:nvGraphicFramePr>
          <p:xfrm>
            <a:off x="1815715" y="4526091"/>
            <a:ext cx="3086394" cy="1424584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183136">
                    <a:extLst>
                      <a:ext uri="{9D8B030D-6E8A-4147-A177-3AD203B41FA5}">
                        <a16:colId xmlns:a16="http://schemas.microsoft.com/office/drawing/2014/main" val="1454862137"/>
                      </a:ext>
                    </a:extLst>
                  </a:gridCol>
                  <a:gridCol w="1183136">
                    <a:extLst>
                      <a:ext uri="{9D8B030D-6E8A-4147-A177-3AD203B41FA5}">
                        <a16:colId xmlns:a16="http://schemas.microsoft.com/office/drawing/2014/main" val="4014630693"/>
                      </a:ext>
                    </a:extLst>
                  </a:gridCol>
                </a:tblGrid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Attribute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Value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417461558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Part Number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XAU252ae-22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31973062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Manufacture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LED Inc.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613955860"/>
                    </a:ext>
                  </a:extLst>
                </a:tr>
              </a:tbl>
            </a:graphicData>
          </a:graphic>
        </p:graphicFrame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DF513F-298F-BB49-B939-D8C61481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654057" y="957424"/>
              <a:ext cx="1524000" cy="217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6951A0-E11B-504F-AEF3-C74D70FA7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14" y="3072362"/>
              <a:ext cx="1432686" cy="141670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24A45E8-5484-A641-BC92-D991B4F29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44" y="1754081"/>
              <a:ext cx="24835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991E13-22EF-074F-819C-7991C1534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9714" y="1754081"/>
              <a:ext cx="37228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574AF1-083E-C14F-8A0B-BC4405EAE7BC}"/>
              </a:ext>
            </a:extLst>
          </p:cNvPr>
          <p:cNvGrpSpPr/>
          <p:nvPr/>
        </p:nvGrpSpPr>
        <p:grpSpPr>
          <a:xfrm>
            <a:off x="3902387" y="1561631"/>
            <a:ext cx="5441637" cy="4365498"/>
            <a:chOff x="3902387" y="1667043"/>
            <a:chExt cx="5441637" cy="4365498"/>
          </a:xfrm>
        </p:grpSpPr>
        <p:pic>
          <p:nvPicPr>
            <p:cNvPr id="9" name="Picture 8" descr="64-QFN_sml.jpg">
              <a:extLst>
                <a:ext uri="{FF2B5EF4-FFF2-40B4-BE49-F238E27FC236}">
                  <a16:creationId xmlns:a16="http://schemas.microsoft.com/office/drawing/2014/main" id="{48A1205B-A9E5-3549-8336-5F466CBA0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357" y="1667043"/>
              <a:ext cx="1591122" cy="15911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100E25-A233-C946-89B3-4E092C7C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2387" y="4103654"/>
              <a:ext cx="1609556" cy="16209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EA0835-362A-CD41-A950-CD60087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4943" y="2340492"/>
              <a:ext cx="2239081" cy="3384118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BE5E62-4853-114B-9BC1-6361A333CD1C}"/>
                </a:ext>
              </a:extLst>
            </p:cNvPr>
            <p:cNvGrpSpPr/>
            <p:nvPr/>
          </p:nvGrpSpPr>
          <p:grpSpPr>
            <a:xfrm>
              <a:off x="3949772" y="2446228"/>
              <a:ext cx="5302875" cy="3202131"/>
              <a:chOff x="5145814" y="6442887"/>
              <a:chExt cx="5302875" cy="320213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FC9CEFB-C116-E846-9C73-432A47B2B9CA}"/>
                  </a:ext>
                </a:extLst>
              </p:cNvPr>
              <p:cNvCxnSpPr/>
              <p:nvPr/>
            </p:nvCxnSpPr>
            <p:spPr>
              <a:xfrm flipV="1">
                <a:off x="6695630" y="6442887"/>
                <a:ext cx="1704489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E445447-CF8C-5B4D-9C18-3A61E84146E1}"/>
                  </a:ext>
                </a:extLst>
              </p:cNvPr>
              <p:cNvCxnSpPr/>
              <p:nvPr/>
            </p:nvCxnSpPr>
            <p:spPr>
              <a:xfrm flipV="1">
                <a:off x="6695630" y="6538353"/>
                <a:ext cx="1704489" cy="198890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FF83169-4182-634F-8120-A14478A55F16}"/>
                  </a:ext>
                </a:extLst>
              </p:cNvPr>
              <p:cNvCxnSpPr/>
              <p:nvPr/>
            </p:nvCxnSpPr>
            <p:spPr>
              <a:xfrm flipV="1">
                <a:off x="6695630" y="7417449"/>
                <a:ext cx="1704489" cy="128284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C6239D6-8B38-BC4C-9095-F9959D097226}"/>
                  </a:ext>
                </a:extLst>
              </p:cNvPr>
              <p:cNvCxnSpPr/>
              <p:nvPr/>
            </p:nvCxnSpPr>
            <p:spPr>
              <a:xfrm flipV="1">
                <a:off x="6695630" y="799423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95380B3-1349-B842-AAAB-7133FB5981A0}"/>
                  </a:ext>
                </a:extLst>
              </p:cNvPr>
              <p:cNvCxnSpPr/>
              <p:nvPr/>
            </p:nvCxnSpPr>
            <p:spPr>
              <a:xfrm flipV="1">
                <a:off x="5665378" y="7139002"/>
                <a:ext cx="2734741" cy="100439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5D28668-40CA-1B4C-9708-ED382A043AD9}"/>
                  </a:ext>
                </a:extLst>
              </p:cNvPr>
              <p:cNvCxnSpPr/>
              <p:nvPr/>
            </p:nvCxnSpPr>
            <p:spPr>
              <a:xfrm flipV="1">
                <a:off x="6695630" y="8149365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8F0792-59B5-DC46-9238-4DFCFFDA63F1}"/>
                  </a:ext>
                </a:extLst>
              </p:cNvPr>
              <p:cNvCxnSpPr/>
              <p:nvPr/>
            </p:nvCxnSpPr>
            <p:spPr>
              <a:xfrm flipV="1">
                <a:off x="6695630" y="8280632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2E10F7-6DEC-264D-9122-E83681DE21D9}"/>
                  </a:ext>
                </a:extLst>
              </p:cNvPr>
              <p:cNvCxnSpPr/>
              <p:nvPr/>
            </p:nvCxnSpPr>
            <p:spPr>
              <a:xfrm flipV="1">
                <a:off x="6695630" y="837610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4126F9C-38F4-494E-AD1E-9DBF2DE217E4}"/>
                  </a:ext>
                </a:extLst>
              </p:cNvPr>
              <p:cNvCxnSpPr/>
              <p:nvPr/>
            </p:nvCxnSpPr>
            <p:spPr>
              <a:xfrm flipV="1">
                <a:off x="6092992" y="8527257"/>
                <a:ext cx="2226005" cy="111776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E2AA84E-1CCC-674E-91AF-270F08D042F9}"/>
                  </a:ext>
                </a:extLst>
              </p:cNvPr>
              <p:cNvCxnSpPr/>
              <p:nvPr/>
            </p:nvCxnSpPr>
            <p:spPr>
              <a:xfrm flipV="1">
                <a:off x="6225254" y="8938958"/>
                <a:ext cx="2174865" cy="70606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2AEA361-E523-ED44-8187-1602AF449407}"/>
                  </a:ext>
                </a:extLst>
              </p:cNvPr>
              <p:cNvCxnSpPr/>
              <p:nvPr/>
            </p:nvCxnSpPr>
            <p:spPr>
              <a:xfrm flipV="1">
                <a:off x="5482399" y="8700290"/>
                <a:ext cx="2836598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630978-992F-7648-9DAC-E87405BBEE78}"/>
                  </a:ext>
                </a:extLst>
              </p:cNvPr>
              <p:cNvCxnSpPr/>
              <p:nvPr/>
            </p:nvCxnSpPr>
            <p:spPr>
              <a:xfrm flipV="1">
                <a:off x="5655433" y="8848464"/>
                <a:ext cx="2744685" cy="77666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EC19C7-57F8-E646-B5EB-674BEF5F5C09}"/>
                  </a:ext>
                </a:extLst>
              </p:cNvPr>
              <p:cNvCxnSpPr/>
              <p:nvPr/>
            </p:nvCxnSpPr>
            <p:spPr>
              <a:xfrm flipV="1">
                <a:off x="5873753" y="9094094"/>
                <a:ext cx="2526367" cy="54098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23FB0BA-EF79-B442-8108-843579A1C9D4}"/>
                  </a:ext>
                </a:extLst>
              </p:cNvPr>
              <p:cNvCxnSpPr/>
              <p:nvPr/>
            </p:nvCxnSpPr>
            <p:spPr>
              <a:xfrm flipV="1">
                <a:off x="5145814" y="8680400"/>
                <a:ext cx="3173183" cy="32419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0FF9B92-B079-9D47-870B-06832CA56194}"/>
                  </a:ext>
                </a:extLst>
              </p:cNvPr>
              <p:cNvCxnSpPr/>
              <p:nvPr/>
            </p:nvCxnSpPr>
            <p:spPr>
              <a:xfrm flipV="1">
                <a:off x="5145814" y="7626283"/>
                <a:ext cx="5302875" cy="1536426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CF97FC-167D-514F-8090-93892562C17C}"/>
                  </a:ext>
                </a:extLst>
              </p:cNvPr>
              <p:cNvCxnSpPr/>
              <p:nvPr/>
            </p:nvCxnSpPr>
            <p:spPr>
              <a:xfrm flipV="1">
                <a:off x="5145814" y="7825174"/>
                <a:ext cx="5302875" cy="151355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EB435C8-2DA6-2D4D-B52F-61A1AB1916C4}"/>
                  </a:ext>
                </a:extLst>
              </p:cNvPr>
              <p:cNvCxnSpPr/>
              <p:nvPr/>
            </p:nvCxnSpPr>
            <p:spPr>
              <a:xfrm flipV="1">
                <a:off x="5145814" y="6741222"/>
                <a:ext cx="5302875" cy="1939179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6163A63-8018-3041-9C29-B7821C37CEA4}"/>
                  </a:ext>
                </a:extLst>
              </p:cNvPr>
              <p:cNvCxnSpPr/>
              <p:nvPr/>
            </p:nvCxnSpPr>
            <p:spPr>
              <a:xfrm flipV="1">
                <a:off x="5155299" y="6442887"/>
                <a:ext cx="5293390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83F6020-EB94-844A-BF8B-0BFD36C31B96}"/>
                  </a:ext>
                </a:extLst>
              </p:cNvPr>
              <p:cNvCxnSpPr/>
              <p:nvPr/>
            </p:nvCxnSpPr>
            <p:spPr>
              <a:xfrm flipV="1">
                <a:off x="5145814" y="6950056"/>
                <a:ext cx="5302875" cy="1898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4B963-3B31-1443-9B66-604CE815B8C5}"/>
                </a:ext>
              </a:extLst>
            </p:cNvPr>
            <p:cNvSpPr txBox="1"/>
            <p:nvPr/>
          </p:nvSpPr>
          <p:spPr>
            <a:xfrm>
              <a:off x="4361801" y="5801182"/>
              <a:ext cx="595795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Package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AD64FC-F349-FA4E-8E52-A7B963490D2B}"/>
                </a:ext>
              </a:extLst>
            </p:cNvPr>
            <p:cNvSpPr txBox="1"/>
            <p:nvPr/>
          </p:nvSpPr>
          <p:spPr>
            <a:xfrm>
              <a:off x="7838403" y="5780970"/>
              <a:ext cx="548489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Symbol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E2F381-F687-0544-A7FB-72010BE468B9}"/>
                </a:ext>
              </a:extLst>
            </p:cNvPr>
            <p:cNvSpPr txBox="1"/>
            <p:nvPr/>
          </p:nvSpPr>
          <p:spPr>
            <a:xfrm>
              <a:off x="4544349" y="3056639"/>
              <a:ext cx="862777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Physical 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756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CC158A-989F-5E41-B078-D637526A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44" y="862475"/>
            <a:ext cx="8804776" cy="62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7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Symbol Pins to Package Pads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25" y="1434314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9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0805A-B9B1-E94E-A73D-9F7C100F4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975DE8-9155-EE42-A82C-21B0EE784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89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5EE8-F1D9-FB44-A925-601C958F2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Parts in Fusion Lab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08283-0D86-7942-BDFE-113A2A110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A9074-E977-BC43-A2C9-49073ED393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39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048B-E795-644C-8D86-49143D4C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</a:t>
            </a:r>
            <a:r>
              <a:rPr lang="en-US" dirty="0" err="1"/>
              <a:t>tKeepout</a:t>
            </a:r>
            <a:r>
              <a:rPr lang="en-US" dirty="0"/>
              <a:t> (The video doesn’t cover this enough)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E1B3-245A-F946-94F0-3FB000EE8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20691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Carefully designed </a:t>
            </a:r>
            <a:r>
              <a:rPr lang="en-US" dirty="0" err="1"/>
              <a:t>tKeepout</a:t>
            </a:r>
            <a:r>
              <a:rPr lang="en-US" dirty="0"/>
              <a:t> + a 0.5 mm placement grid is what makes laying out the board easy(</a:t>
            </a:r>
            <a:r>
              <a:rPr lang="en-US" dirty="0" err="1"/>
              <a:t>ish</a:t>
            </a:r>
            <a:r>
              <a:rPr lang="en-US" dirty="0"/>
              <a:t>).</a:t>
            </a:r>
          </a:p>
          <a:p>
            <a:r>
              <a:rPr lang="en-US" dirty="0"/>
              <a:t>Draw </a:t>
            </a:r>
            <a:r>
              <a:rPr lang="en-US" dirty="0" err="1"/>
              <a:t>tkeepout</a:t>
            </a:r>
            <a:r>
              <a:rPr lang="en-US" dirty="0"/>
              <a:t> on a 0.5mm grid</a:t>
            </a:r>
          </a:p>
          <a:p>
            <a:r>
              <a:rPr lang="en-US" dirty="0"/>
              <a:t>Keep </a:t>
            </a:r>
            <a:r>
              <a:rPr lang="en-US" dirty="0" err="1"/>
              <a:t>tkeepout</a:t>
            </a:r>
            <a:r>
              <a:rPr lang="en-US" dirty="0"/>
              <a:t> lines i.e., more than 1.25 grid squares but less than 2.25 from the SMDs and package bodies (or so).</a:t>
            </a:r>
          </a:p>
          <a:p>
            <a:pPr lvl="1"/>
            <a:r>
              <a:rPr lang="en-US" dirty="0"/>
              <a:t>Don’t obsess about these numbers.</a:t>
            </a:r>
          </a:p>
          <a:p>
            <a:pPr lvl="1"/>
            <a:r>
              <a:rPr lang="en-US" dirty="0"/>
              <a:t>You can “hug” the pins and package if you want.</a:t>
            </a:r>
          </a:p>
          <a:p>
            <a:r>
              <a:rPr lang="en-US" dirty="0"/>
              <a:t>Then inset it by 0.1mm</a:t>
            </a:r>
          </a:p>
          <a:p>
            <a:pPr lvl="1"/>
            <a:r>
              <a:rPr lang="en-US" dirty="0"/>
              <a:t>Set grid 0.1mm and move each line segment in 0.1mm</a:t>
            </a:r>
          </a:p>
          <a:p>
            <a:pPr lvl="1"/>
            <a:r>
              <a:rPr lang="en-US" dirty="0"/>
              <a:t>Fiddly but worth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9745E-4654-0C43-9CB1-62BCA71A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35" y="1697996"/>
            <a:ext cx="4536765" cy="42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5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A5170A-3E82-5D45-A4DE-8C5522F4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207" y="1524000"/>
            <a:ext cx="3648786" cy="46021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BD693A-94A5-7A40-9432-AA32CBDF6D4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7096107" y="1524000"/>
            <a:ext cx="3638585" cy="46021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695B2-3C2D-D440-9669-942FBC78E1CC}"/>
              </a:ext>
            </a:extLst>
          </p:cNvPr>
          <p:cNvSpPr txBox="1"/>
          <p:nvPr/>
        </p:nvSpPr>
        <p:spPr>
          <a:xfrm>
            <a:off x="2604268" y="1106448"/>
            <a:ext cx="134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layout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AD5B-100F-D646-B689-AB2953042815}"/>
              </a:ext>
            </a:extLst>
          </p:cNvPr>
          <p:cNvSpPr txBox="1"/>
          <p:nvPr/>
        </p:nvSpPr>
        <p:spPr>
          <a:xfrm>
            <a:off x="8592842" y="1106448"/>
            <a:ext cx="64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Inset</a:t>
            </a:r>
          </a:p>
        </p:txBody>
      </p:sp>
    </p:spTree>
    <p:extLst>
      <p:ext uri="{BB962C8B-B14F-4D97-AF65-F5344CB8AC3E}">
        <p14:creationId xmlns:p14="http://schemas.microsoft.com/office/powerpoint/2010/main" val="2910910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7100-9FF3-DF48-BF76-A514C7BB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r>
              <a:rPr lang="en-US" dirty="0"/>
              <a:t> Example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706DC2B-7D84-7244-979C-C8DC7A28E26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1765390"/>
            <a:ext cx="5334000" cy="411938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81E5F27-52D0-184C-8EF9-736FBA1FE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7235" y="1524000"/>
            <a:ext cx="3598730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8286572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Building correct libraries can be hard</a:t>
            </a:r>
          </a:p>
          <a:p>
            <a:pPr lvl="1"/>
            <a:r>
              <a:rPr lang="en-US" dirty="0"/>
              <a:t>It’s very easy to introduce bugs in your library</a:t>
            </a:r>
          </a:p>
          <a:p>
            <a:pPr lvl="1"/>
            <a:r>
              <a:rPr lang="en-US" dirty="0"/>
              <a:t>It can be very hard to find bugs in your library.</a:t>
            </a:r>
          </a:p>
          <a:p>
            <a:r>
              <a:rPr lang="en-US" dirty="0"/>
              <a:t>Your goal is to make it as easy as possible to verify your library’s correctness</a:t>
            </a:r>
          </a:p>
          <a:p>
            <a:r>
              <a:rPr lang="en-US" dirty="0"/>
              <a:t>Copy/mimic the datasheet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5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 You Will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73411-D832-054A-AC20-FDEB73FE3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5497163" y="1756451"/>
            <a:ext cx="4610058" cy="39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73532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2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3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C21D1-8EAB-F0CF-13CB-90EFCD20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8" y="57874"/>
            <a:ext cx="10731703" cy="60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66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22534-1DA9-A636-9CE6-E04297DC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86" y="57874"/>
            <a:ext cx="7676227" cy="67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1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20CB8-2FD6-350A-43FA-6BA61BBC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77" y="22167"/>
            <a:ext cx="8361796" cy="68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81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  <a:p>
            <a:r>
              <a:rPr lang="en-US" dirty="0"/>
              <a:t>They will usually be referenced in the data sheet.</a:t>
            </a:r>
          </a:p>
          <a:p>
            <a:r>
              <a:rPr lang="en-US" dirty="0"/>
              <a:t>Sometimes, you just need to go looking for them.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87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1C5553-CA23-D64A-870B-542CD404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Tech Notes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4135F-3E77-CE47-9B95-02D64F2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1" y="1825625"/>
            <a:ext cx="425308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two of them in the Datasheet directory.</a:t>
            </a:r>
          </a:p>
          <a:p>
            <a:pPr lvl="1"/>
            <a:r>
              <a:rPr lang="en-US" dirty="0"/>
              <a:t>IMU_*</a:t>
            </a:r>
          </a:p>
          <a:p>
            <a:r>
              <a:rPr lang="en-US" dirty="0"/>
              <a:t>One is about LGA soldering</a:t>
            </a:r>
          </a:p>
          <a:p>
            <a:r>
              <a:rPr lang="en-US" dirty="0"/>
              <a:t>The other is about soldering sensors in particular.</a:t>
            </a:r>
          </a:p>
          <a:p>
            <a:r>
              <a:rPr lang="en-US" dirty="0"/>
              <a:t>Read them!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E10ADF-8A89-0F4A-855E-862786936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90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6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7504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well-designed library, makes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1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96297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electrically controlled switch</a:t>
            </a:r>
          </a:p>
          <a:p>
            <a:r>
              <a:rPr lang="en-US" dirty="0"/>
              <a:t>It controls the large currents to the motors</a:t>
            </a:r>
          </a:p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We need large metal pads for thermal reasons</a:t>
            </a:r>
          </a:p>
          <a:p>
            <a:pPr lvl="1"/>
            <a:r>
              <a:rPr lang="en-US" dirty="0"/>
              <a:t>But small bits of exposed metal for soldering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A7F6-7CB9-8D4C-877A-BBB2FE82F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99" t="26170" r="32680" b="59804"/>
          <a:stretch/>
        </p:blipFill>
        <p:spPr>
          <a:xfrm rot="5400000">
            <a:off x="7061387" y="2546350"/>
            <a:ext cx="2946028" cy="2786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FF1FC-7DE2-2B4E-9997-28C387F87E25}"/>
              </a:ext>
            </a:extLst>
          </p:cNvPr>
          <p:cNvSpPr/>
          <p:nvPr/>
        </p:nvSpPr>
        <p:spPr>
          <a:xfrm>
            <a:off x="8812800" y="4154400"/>
            <a:ext cx="864000" cy="1130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02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 guidance in the datasheet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788" y="1524000"/>
            <a:ext cx="5087623" cy="46021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09CC62-8DFC-7848-A0C2-A3471C958FC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978050" y="1524000"/>
            <a:ext cx="3874699" cy="460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4FEF9-F9FE-494B-9364-F8D41DBA0128}"/>
              </a:ext>
            </a:extLst>
          </p:cNvPr>
          <p:cNvSpPr txBox="1"/>
          <p:nvPr/>
        </p:nvSpPr>
        <p:spPr>
          <a:xfrm>
            <a:off x="9992108" y="1473332"/>
            <a:ext cx="14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Solder mask openings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14D3D-F94E-2742-80BC-A5094C1057F2}"/>
              </a:ext>
            </a:extLst>
          </p:cNvPr>
          <p:cNvSpPr txBox="1"/>
          <p:nvPr/>
        </p:nvSpPr>
        <p:spPr>
          <a:xfrm>
            <a:off x="366591" y="1524000"/>
            <a:ext cx="12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 pads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9EE1-EAC7-184C-9C50-BCC6A5909471}"/>
              </a:ext>
            </a:extLst>
          </p:cNvPr>
          <p:cNvCxnSpPr>
            <a:cxnSpLocks/>
          </p:cNvCxnSpPr>
          <p:nvPr/>
        </p:nvCxnSpPr>
        <p:spPr>
          <a:xfrm>
            <a:off x="784800" y="1950720"/>
            <a:ext cx="1526400" cy="1692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95AE2-7D20-5E46-9CA9-19C54E24A4DF}"/>
              </a:ext>
            </a:extLst>
          </p:cNvPr>
          <p:cNvCxnSpPr>
            <a:cxnSpLocks/>
          </p:cNvCxnSpPr>
          <p:nvPr/>
        </p:nvCxnSpPr>
        <p:spPr>
          <a:xfrm>
            <a:off x="918206" y="1950720"/>
            <a:ext cx="2532805" cy="1764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47C4D-D774-4F42-B3D3-9A2704D2E63E}"/>
              </a:ext>
            </a:extLst>
          </p:cNvPr>
          <p:cNvCxnSpPr>
            <a:cxnSpLocks/>
          </p:cNvCxnSpPr>
          <p:nvPr/>
        </p:nvCxnSpPr>
        <p:spPr>
          <a:xfrm>
            <a:off x="1044000" y="1950720"/>
            <a:ext cx="1860549" cy="763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103508-2707-3248-AAA8-879CCF26B915}"/>
              </a:ext>
            </a:extLst>
          </p:cNvPr>
          <p:cNvCxnSpPr>
            <a:cxnSpLocks/>
          </p:cNvCxnSpPr>
          <p:nvPr/>
        </p:nvCxnSpPr>
        <p:spPr>
          <a:xfrm flipH="1">
            <a:off x="8107200" y="2119663"/>
            <a:ext cx="2448000" cy="2293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AE73D9-80B9-634A-9E10-C9F11EF99C55}"/>
              </a:ext>
            </a:extLst>
          </p:cNvPr>
          <p:cNvCxnSpPr>
            <a:cxnSpLocks/>
          </p:cNvCxnSpPr>
          <p:nvPr/>
        </p:nvCxnSpPr>
        <p:spPr>
          <a:xfrm flipH="1">
            <a:off x="9928800" y="2119663"/>
            <a:ext cx="777324" cy="23083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2134E-CB40-5941-BDD6-77697AC5CCD7}"/>
              </a:ext>
            </a:extLst>
          </p:cNvPr>
          <p:cNvCxnSpPr>
            <a:cxnSpLocks/>
          </p:cNvCxnSpPr>
          <p:nvPr/>
        </p:nvCxnSpPr>
        <p:spPr>
          <a:xfrm flipH="1">
            <a:off x="9014400" y="2119663"/>
            <a:ext cx="1432800" cy="385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86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design your LED from scratch!</a:t>
            </a:r>
          </a:p>
          <a:p>
            <a:r>
              <a:rPr lang="en-US" dirty="0"/>
              <a:t>Draw an appropriate symbol (look online for examples)</a:t>
            </a:r>
          </a:p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 </a:t>
            </a:r>
          </a:p>
          <a:p>
            <a:r>
              <a:rPr lang="en-US" dirty="0"/>
              <a:t>Correct orientation should be clear on the schematic symbol and the package.</a:t>
            </a:r>
          </a:p>
        </p:txBody>
      </p:sp>
    </p:spTree>
    <p:extLst>
      <p:ext uri="{BB962C8B-B14F-4D97-AF65-F5344CB8AC3E}">
        <p14:creationId xmlns:p14="http://schemas.microsoft.com/office/powerpoint/2010/main" val="266562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1C66-8068-464E-87D1-008D4A8E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CE7DC-B449-1941-8457-7EC3AA8A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6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MOSFET</a:t>
            </a:r>
          </a:p>
          <a:p>
            <a:pPr lvl="1"/>
            <a:r>
              <a:rPr lang="en-US"/>
              <a:t>Part generator</a:t>
            </a:r>
            <a:endParaRPr lang="en-US" dirty="0"/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7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1A9-665F-444F-959A-71A4D9B2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8917-2E25-0047-B6F2-C6BC3250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was about 30 minutes of questions + 1 hour of new material.</a:t>
            </a:r>
          </a:p>
        </p:txBody>
      </p:sp>
    </p:spTree>
    <p:extLst>
      <p:ext uri="{BB962C8B-B14F-4D97-AF65-F5344CB8AC3E}">
        <p14:creationId xmlns:p14="http://schemas.microsoft.com/office/powerpoint/2010/main" val="165323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Footprint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20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Schematic Symbol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4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Device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4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156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7" y="48090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03314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4" y="54599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297" y="4961942"/>
            <a:ext cx="953803" cy="143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84890-E82F-F245-B8B5-765C53046912}"/>
              </a:ext>
            </a:extLst>
          </p:cNvPr>
          <p:cNvSpPr txBox="1"/>
          <p:nvPr/>
        </p:nvSpPr>
        <p:spPr>
          <a:xfrm>
            <a:off x="734400" y="6380689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48415-0DEC-724D-B600-41CA81A43F76}"/>
              </a:ext>
            </a:extLst>
          </p:cNvPr>
          <p:cNvSpPr txBox="1"/>
          <p:nvPr/>
        </p:nvSpPr>
        <p:spPr>
          <a:xfrm>
            <a:off x="2882986" y="6380689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FAFE5-2DE0-4948-933D-82E8AFD5804B}"/>
              </a:ext>
            </a:extLst>
          </p:cNvPr>
          <p:cNvSpPr txBox="1"/>
          <p:nvPr/>
        </p:nvSpPr>
        <p:spPr>
          <a:xfrm>
            <a:off x="4921773" y="638068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3E68D-3AA2-5041-8E99-77F60B66AD82}"/>
              </a:ext>
            </a:extLst>
          </p:cNvPr>
          <p:cNvSpPr txBox="1"/>
          <p:nvPr/>
        </p:nvSpPr>
        <p:spPr>
          <a:xfrm>
            <a:off x="5988210" y="6380689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voltage regulator</a:t>
            </a:r>
          </a:p>
        </p:txBody>
      </p:sp>
    </p:spTree>
    <p:extLst>
      <p:ext uri="{BB962C8B-B14F-4D97-AF65-F5344CB8AC3E}">
        <p14:creationId xmlns:p14="http://schemas.microsoft.com/office/powerpoint/2010/main" val="147406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88F6A7-3D72-3C43-A58B-7875639E999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91213" y="540047"/>
            <a:ext cx="3993735" cy="17971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870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Human-readable representation of the part</a:t>
            </a:r>
          </a:p>
          <a:p>
            <a:r>
              <a:rPr lang="en-US" dirty="0"/>
              <a:t>Has the standard resistor “zig zag”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3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08800"/>
            <a:ext cx="9247200" cy="3346376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Mechanical description of the part</a:t>
            </a:r>
          </a:p>
          <a:p>
            <a:pPr lvl="1"/>
            <a:r>
              <a:rPr lang="en-US" sz="2400" dirty="0"/>
              <a:t>Electrical connections (i.e., pads and SMDs)</a:t>
            </a:r>
          </a:p>
          <a:p>
            <a:pPr lvl="1"/>
            <a:r>
              <a:rPr lang="en-US" sz="2400" dirty="0"/>
              <a:t>”</a:t>
            </a:r>
            <a:r>
              <a:rPr lang="en-US" sz="2400" dirty="0" err="1"/>
              <a:t>keepouts</a:t>
            </a:r>
            <a:r>
              <a:rPr lang="en-US" sz="2400" dirty="0"/>
              <a:t>” (i.e., the space the occupy)</a:t>
            </a:r>
          </a:p>
          <a:p>
            <a:pPr lvl="1"/>
            <a:r>
              <a:rPr lang="en-US" sz="2400" dirty="0"/>
              <a:t>Documentation (e.g., an outline to guide placement, reference designators, user documentation)</a:t>
            </a:r>
          </a:p>
          <a:p>
            <a:r>
              <a:rPr lang="en-US" sz="2800" dirty="0"/>
              <a:t>Generic packages</a:t>
            </a:r>
          </a:p>
          <a:p>
            <a:pPr lvl="1"/>
            <a:r>
              <a:rPr lang="en-US" sz="2400" dirty="0"/>
              <a:t>e.g., 0805 Resistor (there are 1000s of kinds of these)</a:t>
            </a:r>
          </a:p>
          <a:p>
            <a:r>
              <a:rPr lang="en-US" sz="2800" dirty="0"/>
              <a:t>Specific packages</a:t>
            </a:r>
          </a:p>
          <a:p>
            <a:pPr lvl="1"/>
            <a:r>
              <a:rPr lang="en-US" sz="2400" dirty="0"/>
              <a:t>e.g., Atmegat128RF (there’s just one kind)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2" y="4853498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80" y="4923331"/>
            <a:ext cx="2332823" cy="1196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14" y="4570816"/>
            <a:ext cx="1447799" cy="1831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351E2B-687A-814F-9FA9-948656A36AE5}"/>
              </a:ext>
            </a:extLst>
          </p:cNvPr>
          <p:cNvSpPr txBox="1"/>
          <p:nvPr/>
        </p:nvSpPr>
        <p:spPr>
          <a:xfrm>
            <a:off x="898071" y="6290678"/>
            <a:ext cx="189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“chip” antenna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4F062-5189-354A-8BC3-0B0322F3C523}"/>
              </a:ext>
            </a:extLst>
          </p:cNvPr>
          <p:cNvSpPr txBox="1"/>
          <p:nvPr/>
        </p:nvSpPr>
        <p:spPr>
          <a:xfrm>
            <a:off x="3385488" y="6290678"/>
            <a:ext cx="249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SOT23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0459-09A0-1647-9576-6E4266BDA66E}"/>
              </a:ext>
            </a:extLst>
          </p:cNvPr>
          <p:cNvSpPr txBox="1"/>
          <p:nvPr/>
        </p:nvSpPr>
        <p:spPr>
          <a:xfrm>
            <a:off x="6013645" y="6217968"/>
            <a:ext cx="218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Programming Header</a:t>
            </a:r>
          </a:p>
        </p:txBody>
      </p:sp>
    </p:spTree>
    <p:extLst>
      <p:ext uri="{BB962C8B-B14F-4D97-AF65-F5344CB8AC3E}">
        <p14:creationId xmlns:p14="http://schemas.microsoft.com/office/powerpoint/2010/main" val="112163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D6F3-5787-5747-9D71-B0A771BB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Fusion360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A251-ED66-894B-8018-1E9C43DC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9790"/>
            <a:ext cx="7900657" cy="5632010"/>
          </a:xfrm>
        </p:spPr>
        <p:txBody>
          <a:bodyPr>
            <a:normAutofit/>
          </a:bodyPr>
          <a:lstStyle/>
          <a:p>
            <a:r>
              <a:rPr lang="en-US" sz="2400" dirty="0"/>
              <a:t>You can use your mouse to select tools in Fusion, but it’s slow.</a:t>
            </a:r>
          </a:p>
          <a:p>
            <a:r>
              <a:rPr lang="en-US" sz="2400" dirty="0"/>
              <a:t>Faster is to type commands using the command line</a:t>
            </a:r>
          </a:p>
          <a:p>
            <a:r>
              <a:rPr lang="en-US" sz="2400" dirty="0"/>
              <a:t>You can mouse of the tool pallet to get the command name</a:t>
            </a:r>
          </a:p>
          <a:p>
            <a:pPr lvl="1"/>
            <a:r>
              <a:rPr lang="en-US" sz="2000" dirty="0"/>
              <a:t>e.g., “move”, “copy”, ”info”, …</a:t>
            </a:r>
          </a:p>
          <a:p>
            <a:r>
              <a:rPr lang="en-US" sz="2400" dirty="0"/>
              <a:t>Then type ‘help &lt;name&gt;’ for help.</a:t>
            </a:r>
          </a:p>
          <a:p>
            <a:r>
              <a:rPr lang="en-US" sz="2400" dirty="0"/>
              <a:t>Or just type the name to select that tool. </a:t>
            </a:r>
          </a:p>
          <a:p>
            <a:r>
              <a:rPr lang="en-US" sz="2400" dirty="0"/>
              <a:t>This will save you hours over the course of the quarter.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2FE32-7356-BB40-A04D-E889E36F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0" y="4573156"/>
            <a:ext cx="8344277" cy="18940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864660-0F1C-1E41-AF17-BF5CA2D373A9}"/>
              </a:ext>
            </a:extLst>
          </p:cNvPr>
          <p:cNvSpPr/>
          <p:nvPr/>
        </p:nvSpPr>
        <p:spPr>
          <a:xfrm>
            <a:off x="5513560" y="5314384"/>
            <a:ext cx="2996697" cy="932507"/>
          </a:xfrm>
          <a:custGeom>
            <a:avLst/>
            <a:gdLst>
              <a:gd name="connsiteX0" fmla="*/ 0 w 2996697"/>
              <a:gd name="connsiteY0" fmla="*/ 466254 h 932507"/>
              <a:gd name="connsiteX1" fmla="*/ 1498349 w 2996697"/>
              <a:gd name="connsiteY1" fmla="*/ 0 h 932507"/>
              <a:gd name="connsiteX2" fmla="*/ 2996698 w 2996697"/>
              <a:gd name="connsiteY2" fmla="*/ 466254 h 932507"/>
              <a:gd name="connsiteX3" fmla="*/ 1498349 w 2996697"/>
              <a:gd name="connsiteY3" fmla="*/ 932508 h 932507"/>
              <a:gd name="connsiteX4" fmla="*/ 0 w 2996697"/>
              <a:gd name="connsiteY4" fmla="*/ 466254 h 93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6697" h="932507" extrusionOk="0">
                <a:moveTo>
                  <a:pt x="0" y="466254"/>
                </a:moveTo>
                <a:cubicBezTo>
                  <a:pt x="-68366" y="166579"/>
                  <a:pt x="575855" y="35647"/>
                  <a:pt x="1498349" y="0"/>
                </a:cubicBezTo>
                <a:cubicBezTo>
                  <a:pt x="2375214" y="10389"/>
                  <a:pt x="2943014" y="210456"/>
                  <a:pt x="2996698" y="466254"/>
                </a:cubicBezTo>
                <a:cubicBezTo>
                  <a:pt x="2905394" y="812922"/>
                  <a:pt x="2307439" y="1034350"/>
                  <a:pt x="1498349" y="932508"/>
                </a:cubicBezTo>
                <a:cubicBezTo>
                  <a:pt x="630035" y="910186"/>
                  <a:pt x="48898" y="747123"/>
                  <a:pt x="0" y="46625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8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66400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exactly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Fusion schematic symbols and schematics use inches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822" y="209516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7289401" y="20755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23595176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20921</TotalTime>
  <Words>1534</Words>
  <Application>Microsoft Macintosh PowerPoint</Application>
  <PresentationFormat>Widescreen</PresentationFormat>
  <Paragraphs>276</Paragraphs>
  <Slides>48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Myriad Pro</vt:lpstr>
      <vt:lpstr>Myriad Pro Semibold</vt:lpstr>
      <vt:lpstr>Office Theme</vt:lpstr>
      <vt:lpstr>Agenda For today</vt:lpstr>
      <vt:lpstr>PCB Libraries:  Packages, Symbols, and Devices</vt:lpstr>
      <vt:lpstr>Designing for Correctness</vt:lpstr>
      <vt:lpstr>PCB Libraries</vt:lpstr>
      <vt:lpstr>PCB Libraries: Symbols</vt:lpstr>
      <vt:lpstr>Example:  A Resistor Symbol</vt:lpstr>
      <vt:lpstr>PCB Libraries: Packages</vt:lpstr>
      <vt:lpstr>The Fusion360 Command Line</vt:lpstr>
      <vt:lpstr>Units</vt:lpstr>
      <vt:lpstr>Working with Units in Fusion</vt:lpstr>
      <vt:lpstr>Example:  A Resistor Package</vt:lpstr>
      <vt:lpstr>Anatomy of a Package (Resistor)</vt:lpstr>
      <vt:lpstr>Anatomy of a Package (LED)</vt:lpstr>
      <vt:lpstr>Anatomy of a Package (Microcontroller)</vt:lpstr>
      <vt:lpstr>A Note about tKeepout</vt:lpstr>
      <vt:lpstr>tKeepout Example</vt:lpstr>
      <vt:lpstr>tKeepout Example</vt:lpstr>
      <vt:lpstr>PCB Libraries: Devices and Variants</vt:lpstr>
      <vt:lpstr>PCB Libraries: Devices &amp; Variants</vt:lpstr>
      <vt:lpstr>Device Example: LED</vt:lpstr>
      <vt:lpstr>Symbol-to-Package Mapping &amp; Metadata</vt:lpstr>
      <vt:lpstr>Example: A Resistor</vt:lpstr>
      <vt:lpstr>Connecting Symbol Pins to Package Pads</vt:lpstr>
      <vt:lpstr>PCB Libraries:  Packages, Symbols, and Devices</vt:lpstr>
      <vt:lpstr>PowerPoint Presentation</vt:lpstr>
      <vt:lpstr>Building Parts in Fusion Lab Overview</vt:lpstr>
      <vt:lpstr>A Note about tKeepout (The video doesn’t cover this enough)</vt:lpstr>
      <vt:lpstr>tKeepout Example</vt:lpstr>
      <vt:lpstr>tKeepout Example</vt:lpstr>
      <vt:lpstr>The Parts You Will Build</vt:lpstr>
      <vt:lpstr>Datasheets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 Notes</vt:lpstr>
      <vt:lpstr>IMU Tech Notes</vt:lpstr>
      <vt:lpstr>MOSFET</vt:lpstr>
      <vt:lpstr>MOSFET Pad guidance in the datasheet</vt:lpstr>
      <vt:lpstr>The LEDs</vt:lpstr>
      <vt:lpstr>Questions?</vt:lpstr>
      <vt:lpstr>Demo and Lab Walk Through</vt:lpstr>
      <vt:lpstr>Next time</vt:lpstr>
      <vt:lpstr>Building a PCB Footprint Demo</vt:lpstr>
      <vt:lpstr>Building a PCB Schematic Symbol Demo</vt:lpstr>
      <vt:lpstr>Building a PCB Device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48</cp:revision>
  <cp:lastPrinted>2017-05-11T20:43:55Z</cp:lastPrinted>
  <dcterms:created xsi:type="dcterms:W3CDTF">2019-07-17T06:14:48Z</dcterms:created>
  <dcterms:modified xsi:type="dcterms:W3CDTF">2023-04-05T06:00:53Z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